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58" r:id="rId4"/>
    <p:sldId id="259" r:id="rId5"/>
    <p:sldId id="261" r:id="rId6"/>
    <p:sldId id="272" r:id="rId7"/>
    <p:sldId id="270" r:id="rId8"/>
    <p:sldId id="262" r:id="rId9"/>
    <p:sldId id="263" r:id="rId10"/>
    <p:sldId id="271" r:id="rId11"/>
    <p:sldId id="266" r:id="rId12"/>
    <p:sldId id="273" r:id="rId13"/>
    <p:sldId id="269"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047" autoAdjust="0"/>
    <p:restoredTop sz="94660"/>
  </p:normalViewPr>
  <p:slideViewPr>
    <p:cSldViewPr>
      <p:cViewPr varScale="1">
        <p:scale>
          <a:sx n="70" d="100"/>
          <a:sy n="70" d="100"/>
        </p:scale>
        <p:origin x="-1180" y="-6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04FB71-6AF6-40B6-9758-E942EAD9EACC}" type="datetimeFigureOut">
              <a:rPr lang="ru-RU" smtClean="0"/>
              <a:pPr/>
              <a:t>11.03.2012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F0F80F-90DE-4838-8632-FD3BE279E73F}"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одзаголовок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DE8246DA-7C64-4FDE-8434-92DB005956FF}" type="datetimeFigureOut">
              <a:rPr lang="ru-RU" smtClean="0"/>
              <a:pPr/>
              <a:t>11.03.2012</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7" name="Прямая соединительная линия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Овал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Овал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Номер слайда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6983488-7FB8-4BCB-8CE3-606E2217EB6E}" type="slidenum">
              <a:rPr lang="ru-RU" smtClean="0"/>
              <a:pPr/>
              <a:t>‹#›</a:t>
            </a:fld>
            <a:endParaRPr lang="ru-RU"/>
          </a:p>
        </p:txBody>
      </p:sp>
      <p:sp>
        <p:nvSpPr>
          <p:cNvPr id="8" name="Заголовок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transition spd="med" advClick="0" advTm="11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E8246DA-7C64-4FDE-8434-92DB005956FF}" type="datetimeFigureOut">
              <a:rPr lang="ru-RU" smtClean="0"/>
              <a:pPr/>
              <a:t>11.03.2012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6983488-7FB8-4BCB-8CE3-606E2217EB6E}"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transition spd="med" advClick="0" advTm="1100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2"/>
      </p:bgRef>
    </p:bg>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Прямая соединительная линия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Овал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6915912" y="3009901"/>
            <a:ext cx="457200" cy="441325"/>
          </a:xfrm>
        </p:spPr>
        <p:txBody>
          <a:bodyPr/>
          <a:lstStyle/>
          <a:p>
            <a:fld id="{86983488-7FB8-4BCB-8CE3-606E2217EB6E}" type="slidenum">
              <a:rPr lang="ru-RU" smtClean="0"/>
              <a:pPr/>
              <a:t>‹#›</a:t>
            </a:fld>
            <a:endParaRPr lang="ru-RU"/>
          </a:p>
        </p:txBody>
      </p:sp>
      <p:sp>
        <p:nvSpPr>
          <p:cNvPr id="3" name="Вертикальный текст 2"/>
          <p:cNvSpPr>
            <a:spLocks noGrp="1"/>
          </p:cNvSpPr>
          <p:nvPr>
            <p:ph type="body" orient="vert" idx="1"/>
          </p:nvPr>
        </p:nvSpPr>
        <p:spPr>
          <a:xfrm>
            <a:off x="304800" y="304800"/>
            <a:ext cx="6553200" cy="5821366"/>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E8246DA-7C64-4FDE-8434-92DB005956FF}" type="datetimeFigureOut">
              <a:rPr lang="ru-RU" smtClean="0"/>
              <a:pPr/>
              <a:t>11.03.2012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2" name="Вертикальный заголовок 1"/>
          <p:cNvSpPr>
            <a:spLocks noGrp="1"/>
          </p:cNvSpPr>
          <p:nvPr>
            <p:ph type="title" orient="vert"/>
          </p:nvPr>
        </p:nvSpPr>
        <p:spPr>
          <a:xfrm>
            <a:off x="7391400" y="304801"/>
            <a:ext cx="1447800" cy="5851525"/>
          </a:xfrm>
        </p:spPr>
        <p:txBody>
          <a:bodyPr vert="eaVert"/>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transition spd="med" advClick="0" advTm="11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DE8246DA-7C64-4FDE-8434-92DB005956FF}" type="datetimeFigureOut">
              <a:rPr lang="ru-RU" smtClean="0"/>
              <a:pPr/>
              <a:t>11.03.2012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4361688" y="1026372"/>
            <a:ext cx="457200" cy="441325"/>
          </a:xfrm>
        </p:spPr>
        <p:txBody>
          <a:bodyPr/>
          <a:lstStyle/>
          <a:p>
            <a:fld id="{86983488-7FB8-4BCB-8CE3-606E2217EB6E}" type="slidenum">
              <a:rPr lang="ru-RU" smtClean="0"/>
              <a:pPr/>
              <a:t>‹#›</a:t>
            </a:fld>
            <a:endParaRPr lang="ru-RU"/>
          </a:p>
        </p:txBody>
      </p:sp>
      <p:sp>
        <p:nvSpPr>
          <p:cNvPr id="8" name="Содержимое 7"/>
          <p:cNvSpPr>
            <a:spLocks noGrp="1"/>
          </p:cNvSpPr>
          <p:nvPr>
            <p:ph sz="quarter" idx="1"/>
          </p:nvPr>
        </p:nvSpPr>
        <p:spPr>
          <a:xfrm>
            <a:off x="301752" y="1527048"/>
            <a:ext cx="850392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transition spd="med" advClick="0" advTm="1100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3" name="Прямоугольник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Прямоугольник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Нижний колонтитул 4"/>
          <p:cNvSpPr>
            <a:spLocks noGrp="1"/>
          </p:cNvSpPr>
          <p:nvPr>
            <p:ph type="ftr" sz="quarter" idx="11"/>
          </p:nvPr>
        </p:nvSpPr>
        <p:spPr/>
        <p:txBody>
          <a:bodyPr/>
          <a:lstStyle/>
          <a:p>
            <a:endParaRPr lang="ru-RU"/>
          </a:p>
        </p:txBody>
      </p:sp>
      <p:sp>
        <p:nvSpPr>
          <p:cNvPr id="4" name="Дата 3"/>
          <p:cNvSpPr>
            <a:spLocks noGrp="1"/>
          </p:cNvSpPr>
          <p:nvPr>
            <p:ph type="dt" sz="half" idx="10"/>
          </p:nvPr>
        </p:nvSpPr>
        <p:spPr/>
        <p:txBody>
          <a:bodyPr/>
          <a:lstStyle/>
          <a:p>
            <a:fld id="{DE8246DA-7C64-4FDE-8434-92DB005956FF}" type="datetimeFigureOut">
              <a:rPr lang="ru-RU" smtClean="0"/>
              <a:pPr/>
              <a:t>11.03.2012</a:t>
            </a:fld>
            <a:endParaRPr lang="ru-RU"/>
          </a:p>
        </p:txBody>
      </p:sp>
      <p:sp>
        <p:nvSpPr>
          <p:cNvPr id="8" name="Прямая соединительная линия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Овал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6983488-7FB8-4BCB-8CE3-606E2217EB6E}" type="slidenum">
              <a:rPr lang="ru-RU" smtClean="0"/>
              <a:pPr/>
              <a:t>‹#›</a:t>
            </a:fld>
            <a:endParaRPr lang="ru-RU"/>
          </a:p>
        </p:txBody>
      </p:sp>
      <p:sp>
        <p:nvSpPr>
          <p:cNvPr id="2" name="Заголовок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transition spd="med" advClick="0" advTm="11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758952"/>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a:xfrm>
            <a:off x="5791200" y="6409944"/>
            <a:ext cx="3044952" cy="365760"/>
          </a:xfrm>
        </p:spPr>
        <p:txBody>
          <a:bodyPr/>
          <a:lstStyle/>
          <a:p>
            <a:fld id="{DE8246DA-7C64-4FDE-8434-92DB005956FF}" type="datetimeFigureOut">
              <a:rPr lang="ru-RU" smtClean="0"/>
              <a:pPr/>
              <a:t>11.03.2012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6983488-7FB8-4BCB-8CE3-606E2217EB6E}" type="slidenum">
              <a:rPr lang="ru-RU" smtClean="0"/>
              <a:pPr/>
              <a:t>‹#›</a:t>
            </a:fld>
            <a:endParaRPr lang="ru-RU"/>
          </a:p>
        </p:txBody>
      </p:sp>
      <p:sp>
        <p:nvSpPr>
          <p:cNvPr id="8" name="Прямая соединительная линия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Содержимое 9"/>
          <p:cNvSpPr>
            <a:spLocks noGrp="1"/>
          </p:cNvSpPr>
          <p:nvPr>
            <p:ph sz="half" idx="1"/>
          </p:nvPr>
        </p:nvSpPr>
        <p:spPr>
          <a:xfrm>
            <a:off x="301752"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Содержимое 11"/>
          <p:cNvSpPr>
            <a:spLocks noGrp="1"/>
          </p:cNvSpPr>
          <p:nvPr>
            <p:ph sz="half" idx="2"/>
          </p:nvPr>
        </p:nvSpPr>
        <p:spPr>
          <a:xfrm>
            <a:off x="4800600"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transition spd="med" advClick="0" advTm="1100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1">
        <a:schemeClr val="bg2"/>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Прямоугольник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Прямоугольник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Прямоугольник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DE8246DA-7C64-4FDE-8434-92DB005956FF}" type="datetimeFigureOut">
              <a:rPr lang="ru-RU" smtClean="0"/>
              <a:pPr/>
              <a:t>11.03.2012</a:t>
            </a:fld>
            <a:endParaRPr lang="ru-RU"/>
          </a:p>
        </p:txBody>
      </p:sp>
      <p:sp>
        <p:nvSpPr>
          <p:cNvPr id="8" name="Нижний колонтитул 7"/>
          <p:cNvSpPr>
            <a:spLocks noGrp="1"/>
          </p:cNvSpPr>
          <p:nvPr>
            <p:ph type="ftr" sz="quarter" idx="11"/>
          </p:nvPr>
        </p:nvSpPr>
        <p:spPr>
          <a:xfrm>
            <a:off x="304800" y="6409944"/>
            <a:ext cx="3581400" cy="365760"/>
          </a:xfrm>
        </p:spPr>
        <p:txBody>
          <a:bodyPr/>
          <a:lstStyle/>
          <a:p>
            <a:endParaRPr lang="ru-RU"/>
          </a:p>
        </p:txBody>
      </p:sp>
      <p:sp>
        <p:nvSpPr>
          <p:cNvPr id="15" name="Прямая соединительная линия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Содержимое 23"/>
          <p:cNvSpPr>
            <a:spLocks noGrp="1"/>
          </p:cNvSpPr>
          <p:nvPr>
            <p:ph sz="quarter" idx="2"/>
          </p:nvPr>
        </p:nvSpPr>
        <p:spPr>
          <a:xfrm>
            <a:off x="301752" y="2471383"/>
            <a:ext cx="4041648" cy="3818404"/>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Содержимое 25"/>
          <p:cNvSpPr>
            <a:spLocks noGrp="1"/>
          </p:cNvSpPr>
          <p:nvPr>
            <p:ph sz="quarter" idx="4"/>
          </p:nvPr>
        </p:nvSpPr>
        <p:spPr>
          <a:xfrm>
            <a:off x="4800600" y="2471383"/>
            <a:ext cx="4038600" cy="382219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Овал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Овал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Номер слайда 8"/>
          <p:cNvSpPr>
            <a:spLocks noGrp="1"/>
          </p:cNvSpPr>
          <p:nvPr>
            <p:ph type="sldNum" sz="quarter" idx="12"/>
          </p:nvPr>
        </p:nvSpPr>
        <p:spPr>
          <a:xfrm>
            <a:off x="4343400" y="1042416"/>
            <a:ext cx="457200" cy="441325"/>
          </a:xfrm>
        </p:spPr>
        <p:txBody>
          <a:bodyPr/>
          <a:lstStyle>
            <a:lvl1pPr algn="ctr">
              <a:defRPr/>
            </a:lvl1pPr>
          </a:lstStyle>
          <a:p>
            <a:fld id="{86983488-7FB8-4BCB-8CE3-606E2217EB6E}" type="slidenum">
              <a:rPr lang="ru-RU" smtClean="0"/>
              <a:pPr/>
              <a:t>‹#›</a:t>
            </a:fld>
            <a:endParaRPr lang="ru-RU"/>
          </a:p>
        </p:txBody>
      </p:sp>
      <p:sp>
        <p:nvSpPr>
          <p:cNvPr id="23" name="Заголовок 22"/>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transition spd="med" advClick="0" advTm="11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DE8246DA-7C64-4FDE-8434-92DB005956FF}" type="datetimeFigureOut">
              <a:rPr lang="ru-RU" smtClean="0"/>
              <a:pPr/>
              <a:t>11.03.2012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a:xfrm>
            <a:off x="4343400" y="1036020"/>
            <a:ext cx="457200" cy="441325"/>
          </a:xfrm>
        </p:spPr>
        <p:txBody>
          <a:bodyPr/>
          <a:lstStyle/>
          <a:p>
            <a:fld id="{86983488-7FB8-4BCB-8CE3-606E2217EB6E}" type="slidenum">
              <a:rPr lang="ru-RU" smtClean="0"/>
              <a:pPr/>
              <a:t>‹#›</a:t>
            </a:fld>
            <a:endParaRPr lang="ru-RU"/>
          </a:p>
        </p:txBody>
      </p:sp>
    </p:spTree>
  </p:cSld>
  <p:clrMapOvr>
    <a:masterClrMapping/>
  </p:clrMapOvr>
  <p:transition spd="med" advClick="0" advTm="1100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Прямоугольник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Прямоугольник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Дата 1"/>
          <p:cNvSpPr>
            <a:spLocks noGrp="1"/>
          </p:cNvSpPr>
          <p:nvPr>
            <p:ph type="dt" sz="half" idx="10"/>
          </p:nvPr>
        </p:nvSpPr>
        <p:spPr/>
        <p:txBody>
          <a:bodyPr/>
          <a:lstStyle/>
          <a:p>
            <a:fld id="{DE8246DA-7C64-4FDE-8434-92DB005956FF}" type="datetimeFigureOut">
              <a:rPr lang="ru-RU" smtClean="0"/>
              <a:pPr/>
              <a:t>11.03.2012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4267200" y="6324600"/>
            <a:ext cx="609600" cy="441324"/>
          </a:xfrm>
        </p:spPr>
        <p:txBody>
          <a:bodyPr/>
          <a:lstStyle>
            <a:lvl1pPr>
              <a:defRPr>
                <a:solidFill>
                  <a:srgbClr val="FFFFFF"/>
                </a:solidFill>
              </a:defRPr>
            </a:lvl1pPr>
          </a:lstStyle>
          <a:p>
            <a:fld id="{86983488-7FB8-4BCB-8CE3-606E2217EB6E}" type="slidenum">
              <a:rPr lang="ru-RU" smtClean="0"/>
              <a:pPr/>
              <a:t>‹#›</a:t>
            </a:fld>
            <a:endParaRPr lang="ru-RU"/>
          </a:p>
        </p:txBody>
      </p:sp>
    </p:spTree>
  </p:cSld>
  <p:clrMapOvr>
    <a:masterClrMapping/>
  </p:clrMapOvr>
  <p:transition spd="med" advClick="0" advTm="1100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9" name="Прямоугольник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Прямоугольник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оугольник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Прямая соединительная линия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Содержимое 19"/>
          <p:cNvSpPr>
            <a:spLocks noGrp="1"/>
          </p:cNvSpPr>
          <p:nvPr>
            <p:ph sz="quarter" idx="1"/>
          </p:nvPr>
        </p:nvSpPr>
        <p:spPr>
          <a:xfrm>
            <a:off x="3124200" y="685800"/>
            <a:ext cx="5638800" cy="5410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Овал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86983488-7FB8-4BCB-8CE3-606E2217EB6E}" type="slidenum">
              <a:rPr lang="ru-RU" smtClean="0"/>
              <a:pPr/>
              <a:t>‹#›</a:t>
            </a:fld>
            <a:endParaRPr lang="ru-RU"/>
          </a:p>
        </p:txBody>
      </p:sp>
      <p:sp>
        <p:nvSpPr>
          <p:cNvPr id="21" name="Прямоугольник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p:txBody>
          <a:bodyPr/>
          <a:lstStyle/>
          <a:p>
            <a:fld id="{DE8246DA-7C64-4FDE-8434-92DB005956FF}" type="datetimeFigureOut">
              <a:rPr lang="ru-RU" smtClean="0"/>
              <a:pPr/>
              <a:t>11.03.2012</a:t>
            </a:fld>
            <a:endParaRPr lang="ru-RU"/>
          </a:p>
        </p:txBody>
      </p:sp>
      <p:sp>
        <p:nvSpPr>
          <p:cNvPr id="6" name="Нижний колонтитул 5"/>
          <p:cNvSpPr>
            <a:spLocks noGrp="1"/>
          </p:cNvSpPr>
          <p:nvPr>
            <p:ph type="ftr" sz="quarter" idx="11"/>
          </p:nvPr>
        </p:nvSpPr>
        <p:spPr>
          <a:xfrm>
            <a:off x="301752" y="6410848"/>
            <a:ext cx="3383280" cy="365760"/>
          </a:xfrm>
        </p:spPr>
        <p:txBody>
          <a:bodyPr/>
          <a:lstStyle/>
          <a:p>
            <a:endParaRPr lang="ru-RU"/>
          </a:p>
        </p:txBody>
      </p:sp>
    </p:spTree>
  </p:cSld>
  <p:clrMapOvr>
    <a:overrideClrMapping bg1="lt1" tx1="dk1" bg2="lt2" tx2="dk2" accent1="accent1" accent2="accent2" accent3="accent3" accent4="accent4" accent5="accent5" accent6="accent6" hlink="hlink" folHlink="folHlink"/>
  </p:clrMapOvr>
  <p:transition spd="med" advClick="0" advTm="1100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1" name="Прямая соединительная линия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Прямоугольник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Прямоугольник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Овал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Овал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p>
            <a:fld id="{86983488-7FB8-4BCB-8CE3-606E2217EB6E}" type="slidenum">
              <a:rPr lang="ru-RU" smtClean="0"/>
              <a:pPr/>
              <a:t>‹#›</a:t>
            </a:fld>
            <a:endParaRPr lang="ru-RU"/>
          </a:p>
        </p:txBody>
      </p:sp>
      <p:sp>
        <p:nvSpPr>
          <p:cNvPr id="2" name="Заголовок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3000375" y="609600"/>
            <a:ext cx="5867400" cy="4267200"/>
          </a:xfrm>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22" name="Прямоугольник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a:xfrm>
            <a:off x="5788152" y="6404984"/>
            <a:ext cx="3044952" cy="365760"/>
          </a:xfrm>
        </p:spPr>
        <p:txBody>
          <a:bodyPr/>
          <a:lstStyle/>
          <a:p>
            <a:fld id="{DE8246DA-7C64-4FDE-8434-92DB005956FF}" type="datetimeFigureOut">
              <a:rPr lang="ru-RU" smtClean="0"/>
              <a:pPr/>
              <a:t>11.03.2012</a:t>
            </a:fld>
            <a:endParaRPr lang="ru-RU"/>
          </a:p>
        </p:txBody>
      </p:sp>
      <p:sp>
        <p:nvSpPr>
          <p:cNvPr id="6" name="Нижний колонтитул 5"/>
          <p:cNvSpPr>
            <a:spLocks noGrp="1"/>
          </p:cNvSpPr>
          <p:nvPr>
            <p:ph type="ftr" sz="quarter" idx="11"/>
          </p:nvPr>
        </p:nvSpPr>
        <p:spPr>
          <a:xfrm>
            <a:off x="301752" y="6410848"/>
            <a:ext cx="3584448" cy="365760"/>
          </a:xfrm>
        </p:spPr>
        <p:txBody>
          <a:bodyPr/>
          <a:lstStyle/>
          <a:p>
            <a:endParaRPr lang="ru-RU"/>
          </a:p>
        </p:txBody>
      </p:sp>
    </p:spTree>
  </p:cSld>
  <p:clrMapOvr>
    <a:masterClrMapping/>
  </p:clrMapOvr>
  <p:transition spd="med" advClick="0" advTm="11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Дата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DE8246DA-7C64-4FDE-8434-92DB005956FF}" type="datetimeFigureOut">
              <a:rPr lang="ru-RU" smtClean="0"/>
              <a:pPr/>
              <a:t>11.03.2012</a:t>
            </a:fld>
            <a:endParaRPr lang="ru-RU"/>
          </a:p>
        </p:txBody>
      </p:sp>
      <p:sp>
        <p:nvSpPr>
          <p:cNvPr id="3" name="Нижний колонтитул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ru-RU"/>
          </a:p>
        </p:txBody>
      </p:sp>
      <p:sp>
        <p:nvSpPr>
          <p:cNvPr id="8" name="Прямоугольник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Прямая соединительная линия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Овал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86983488-7FB8-4BCB-8CE3-606E2217EB6E}" type="slidenum">
              <a:rPr lang="ru-RU" smtClean="0"/>
              <a:pPr/>
              <a:t>‹#›</a:t>
            </a:fld>
            <a:endParaRPr lang="ru-RU"/>
          </a:p>
        </p:txBody>
      </p:sp>
      <p:sp>
        <p:nvSpPr>
          <p:cNvPr id="22" name="Заголовок 21"/>
          <p:cNvSpPr>
            <a:spLocks noGrp="1"/>
          </p:cNvSpPr>
          <p:nvPr>
            <p:ph type="title"/>
          </p:nvPr>
        </p:nvSpPr>
        <p:spPr>
          <a:xfrm>
            <a:off x="301752" y="228600"/>
            <a:ext cx="8534400" cy="758952"/>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advClick="0" advTm="1100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r>
              <a:rPr lang="en-US" dirty="0" smtClean="0"/>
              <a:t>Houses, odd buildings, churches</a:t>
            </a:r>
            <a:endParaRPr lang="ru-RU" dirty="0"/>
          </a:p>
        </p:txBody>
      </p:sp>
      <p:sp>
        <p:nvSpPr>
          <p:cNvPr id="2" name="Заголовок 1"/>
          <p:cNvSpPr>
            <a:spLocks noGrp="1"/>
          </p:cNvSpPr>
          <p:nvPr>
            <p:ph type="ctrTitle"/>
          </p:nvPr>
        </p:nvSpPr>
        <p:spPr/>
        <p:txBody>
          <a:bodyPr/>
          <a:lstStyle/>
          <a:p>
            <a:r>
              <a:rPr lang="en-US" dirty="0" smtClean="0"/>
              <a:t>My Republic: </a:t>
            </a:r>
            <a:r>
              <a:rPr lang="en-US" dirty="0" err="1" smtClean="0"/>
              <a:t>Chuvashia</a:t>
            </a:r>
            <a:endParaRPr lang="ru-RU" dirty="0"/>
          </a:p>
        </p:txBody>
      </p:sp>
    </p:spTree>
  </p:cSld>
  <p:clrMapOvr>
    <a:masterClrMapping/>
  </p:clrMapOvr>
  <p:transition spd="med" advClick="0" advTm="11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ee4b8bf98889.jpg"/>
          <p:cNvPicPr>
            <a:picLocks noGrp="1" noChangeAspect="1"/>
          </p:cNvPicPr>
          <p:nvPr>
            <p:ph sz="quarter" idx="4294967295"/>
          </p:nvPr>
        </p:nvPicPr>
        <p:blipFill>
          <a:blip r:embed="rId2" cstate="print"/>
          <a:stretch>
            <a:fillRect/>
          </a:stretch>
        </p:blipFill>
        <p:spPr>
          <a:xfrm>
            <a:off x="285720" y="285728"/>
            <a:ext cx="3436938" cy="457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descr="img3.jpg"/>
          <p:cNvPicPr>
            <a:picLocks noChangeAspect="1"/>
          </p:cNvPicPr>
          <p:nvPr/>
        </p:nvPicPr>
        <p:blipFill>
          <a:blip r:embed="rId3" cstate="print"/>
          <a:stretch>
            <a:fillRect/>
          </a:stretch>
        </p:blipFill>
        <p:spPr>
          <a:xfrm>
            <a:off x="4214810" y="2786058"/>
            <a:ext cx="4667282" cy="35004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a:xfrm>
            <a:off x="285720" y="5000636"/>
            <a:ext cx="3643338" cy="584775"/>
          </a:xfrm>
          <a:prstGeom prst="rect">
            <a:avLst/>
          </a:prstGeom>
          <a:noFill/>
        </p:spPr>
        <p:txBody>
          <a:bodyPr wrap="square" rtlCol="0">
            <a:spAutoFit/>
          </a:bodyPr>
          <a:lstStyle/>
          <a:p>
            <a:r>
              <a:rPr lang="en-US" sz="1600" dirty="0" smtClean="0"/>
              <a:t>This is </a:t>
            </a:r>
            <a:r>
              <a:rPr lang="en-US" sz="1600" dirty="0" smtClean="0"/>
              <a:t>the </a:t>
            </a:r>
            <a:r>
              <a:rPr lang="en-US" sz="1600" dirty="0" smtClean="0"/>
              <a:t> </a:t>
            </a:r>
            <a:r>
              <a:rPr lang="en-US" sz="1600" dirty="0" smtClean="0"/>
              <a:t>Russian Drama Theatre. </a:t>
            </a:r>
            <a:r>
              <a:rPr lang="en-US" sz="1600" dirty="0" smtClean="0"/>
              <a:t>It</a:t>
            </a:r>
            <a:r>
              <a:rPr lang="en-US" sz="1600" dirty="0" smtClean="0"/>
              <a:t> </a:t>
            </a:r>
            <a:r>
              <a:rPr lang="en-US" sz="1600" dirty="0" smtClean="0"/>
              <a:t>was founded in 1918 </a:t>
            </a:r>
            <a:r>
              <a:rPr lang="en-US" sz="1600" dirty="0" smtClean="0"/>
              <a:t>.</a:t>
            </a:r>
            <a:endParaRPr lang="ru-RU" sz="1600" dirty="0"/>
          </a:p>
        </p:txBody>
      </p:sp>
      <p:sp>
        <p:nvSpPr>
          <p:cNvPr id="9" name="TextBox 8"/>
          <p:cNvSpPr txBox="1"/>
          <p:nvPr/>
        </p:nvSpPr>
        <p:spPr>
          <a:xfrm>
            <a:off x="4572000" y="1785926"/>
            <a:ext cx="4143404" cy="830997"/>
          </a:xfrm>
          <a:prstGeom prst="rect">
            <a:avLst/>
          </a:prstGeom>
          <a:noFill/>
        </p:spPr>
        <p:txBody>
          <a:bodyPr wrap="square" rtlCol="0">
            <a:spAutoFit/>
          </a:bodyPr>
          <a:lstStyle/>
          <a:p>
            <a:r>
              <a:rPr lang="en-US" sz="1600" dirty="0" smtClean="0"/>
              <a:t>This is </a:t>
            </a:r>
            <a:r>
              <a:rPr lang="en-US" sz="1600" dirty="0" smtClean="0"/>
              <a:t>the Chuvash </a:t>
            </a:r>
            <a:r>
              <a:rPr lang="en-US" sz="1600" dirty="0" smtClean="0"/>
              <a:t>Drama Theatre. It`s called in honor of Konstantin </a:t>
            </a:r>
            <a:r>
              <a:rPr lang="en-US" sz="1600" dirty="0" err="1" smtClean="0"/>
              <a:t>Ivanov</a:t>
            </a:r>
            <a:r>
              <a:rPr lang="en-US" sz="1600" dirty="0" smtClean="0"/>
              <a:t> and </a:t>
            </a:r>
            <a:r>
              <a:rPr lang="en-US" sz="1600" smtClean="0"/>
              <a:t>founded </a:t>
            </a:r>
            <a:r>
              <a:rPr lang="en-US" sz="1600" smtClean="0"/>
              <a:t>on</a:t>
            </a:r>
            <a:r>
              <a:rPr lang="en-US" sz="1600" smtClean="0"/>
              <a:t> </a:t>
            </a:r>
            <a:r>
              <a:rPr lang="en-US" sz="1600" dirty="0" smtClean="0"/>
              <a:t>January 27, 1918 year.</a:t>
            </a:r>
            <a:endParaRPr lang="ru-RU" sz="1600" dirty="0"/>
          </a:p>
        </p:txBody>
      </p:sp>
    </p:spTree>
  </p:cSld>
  <p:clrMapOvr>
    <a:masterClrMapping/>
  </p:clrMapOvr>
  <p:transition spd="med" advClick="0" advTm="11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714348" y="642918"/>
            <a:ext cx="7772400" cy="738182"/>
          </a:xfrm>
        </p:spPr>
        <p:txBody>
          <a:bodyPr/>
          <a:lstStyle/>
          <a:p>
            <a:r>
              <a:rPr lang="en-US" dirty="0" smtClean="0"/>
              <a:t>Churches</a:t>
            </a:r>
            <a:endParaRPr lang="ru-RU" dirty="0"/>
          </a:p>
        </p:txBody>
      </p:sp>
      <p:sp>
        <p:nvSpPr>
          <p:cNvPr id="4" name="TextBox 3"/>
          <p:cNvSpPr txBox="1"/>
          <p:nvPr/>
        </p:nvSpPr>
        <p:spPr>
          <a:xfrm>
            <a:off x="2000232" y="1428736"/>
            <a:ext cx="5429288" cy="369332"/>
          </a:xfrm>
          <a:prstGeom prst="rect">
            <a:avLst/>
          </a:prstGeom>
          <a:noFill/>
        </p:spPr>
        <p:txBody>
          <a:bodyPr wrap="square" rtlCol="0">
            <a:spAutoFit/>
          </a:bodyPr>
          <a:lstStyle/>
          <a:p>
            <a:r>
              <a:rPr lang="en-US" dirty="0" smtClean="0">
                <a:solidFill>
                  <a:schemeClr val="bg1"/>
                </a:solidFill>
              </a:rPr>
              <a:t>Cathedral of the Presentation of the Blessed Virgin</a:t>
            </a:r>
            <a:endParaRPr lang="ru-RU" dirty="0">
              <a:solidFill>
                <a:schemeClr val="bg1"/>
              </a:solidFill>
            </a:endParaRPr>
          </a:p>
        </p:txBody>
      </p:sp>
      <p:pic>
        <p:nvPicPr>
          <p:cNvPr id="5" name="Рисунок 4" descr="568px-Cheboksary_Cathedral_of_the_Blessed_Virgin_Presentation.jpg"/>
          <p:cNvPicPr>
            <a:picLocks noChangeAspect="1"/>
          </p:cNvPicPr>
          <p:nvPr/>
        </p:nvPicPr>
        <p:blipFill>
          <a:blip r:embed="rId2" cstate="print"/>
          <a:stretch>
            <a:fillRect/>
          </a:stretch>
        </p:blipFill>
        <p:spPr>
          <a:xfrm>
            <a:off x="785786" y="2571744"/>
            <a:ext cx="3522526" cy="37147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4714876" y="2428868"/>
            <a:ext cx="4214842" cy="2154436"/>
          </a:xfrm>
          <a:prstGeom prst="rect">
            <a:avLst/>
          </a:prstGeom>
          <a:noFill/>
        </p:spPr>
        <p:txBody>
          <a:bodyPr wrap="square" rtlCol="0">
            <a:spAutoFit/>
          </a:bodyPr>
          <a:lstStyle/>
          <a:p>
            <a:r>
              <a:rPr lang="en-US" sz="1400" dirty="0" smtClean="0"/>
              <a:t>The cathedral is the oldest church in </a:t>
            </a:r>
            <a:r>
              <a:rPr lang="en-US" sz="1400" dirty="0" err="1" smtClean="0"/>
              <a:t>Chuvashia</a:t>
            </a:r>
            <a:r>
              <a:rPr lang="en-US" sz="1400" dirty="0" smtClean="0"/>
              <a:t>. This is the only surviving monument of the XVII century. The cathedral was founded by decree of  Ivan the Terrible and  blessed by </a:t>
            </a:r>
            <a:r>
              <a:rPr lang="en-US" sz="1400" dirty="0" err="1" smtClean="0"/>
              <a:t>Gurii</a:t>
            </a:r>
            <a:r>
              <a:rPr lang="en-US" sz="1400" dirty="0" smtClean="0"/>
              <a:t> </a:t>
            </a:r>
            <a:r>
              <a:rPr lang="en-US" sz="1400" dirty="0" err="1" smtClean="0"/>
              <a:t>Kazansky</a:t>
            </a:r>
            <a:r>
              <a:rPr lang="en-US" sz="1400" dirty="0"/>
              <a:t> </a:t>
            </a:r>
            <a:r>
              <a:rPr lang="en-US" sz="1400" dirty="0" smtClean="0"/>
              <a:t>in 1555 year.</a:t>
            </a:r>
            <a:br>
              <a:rPr lang="en-US" sz="1400" dirty="0" smtClean="0"/>
            </a:br>
            <a:r>
              <a:rPr lang="en-US" sz="1400" dirty="0" smtClean="0"/>
              <a:t>Leads to the cathedral the famous road to the temple.</a:t>
            </a:r>
            <a:r>
              <a:rPr lang="ru-RU" sz="1600" dirty="0" smtClean="0"/>
              <a:t/>
            </a:r>
            <a:br>
              <a:rPr lang="ru-RU" sz="1600" dirty="0" smtClean="0"/>
            </a:br>
            <a:r>
              <a:rPr lang="en-US" dirty="0" smtClean="0"/>
              <a:t/>
            </a:r>
            <a:br>
              <a:rPr lang="en-US" dirty="0" smtClean="0"/>
            </a:br>
            <a:endParaRPr lang="ru-RU" dirty="0"/>
          </a:p>
        </p:txBody>
      </p:sp>
      <p:pic>
        <p:nvPicPr>
          <p:cNvPr id="8" name="Содержимое 8" descr="дорога к храму.jpg"/>
          <p:cNvPicPr>
            <a:picLocks noChangeAspect="1"/>
          </p:cNvPicPr>
          <p:nvPr/>
        </p:nvPicPr>
        <p:blipFill>
          <a:blip r:embed="rId3" cstate="print"/>
          <a:srcRect/>
          <a:stretch>
            <a:fillRect/>
          </a:stretch>
        </p:blipFill>
        <p:spPr>
          <a:xfrm>
            <a:off x="4786314" y="4071942"/>
            <a:ext cx="3816350" cy="22177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advClick="0" advTm="11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714348" y="928670"/>
            <a:ext cx="7772400" cy="771540"/>
          </a:xfrm>
        </p:spPr>
        <p:txBody>
          <a:bodyPr>
            <a:normAutofit/>
          </a:bodyPr>
          <a:lstStyle/>
          <a:p>
            <a:r>
              <a:rPr lang="en-US" sz="4000" dirty="0" err="1" smtClean="0"/>
              <a:t>Tsivilsk</a:t>
            </a:r>
            <a:r>
              <a:rPr lang="en-US" sz="4000" dirty="0" smtClean="0"/>
              <a:t> </a:t>
            </a:r>
            <a:r>
              <a:rPr lang="en-US" sz="4000" dirty="0" err="1" smtClean="0"/>
              <a:t>Tikhvin</a:t>
            </a:r>
            <a:r>
              <a:rPr lang="en-US" sz="4000" dirty="0" smtClean="0"/>
              <a:t> Monastery</a:t>
            </a:r>
            <a:endParaRPr lang="ru-RU" sz="4000" dirty="0"/>
          </a:p>
        </p:txBody>
      </p:sp>
      <p:sp>
        <p:nvSpPr>
          <p:cNvPr id="4" name="TextBox 3"/>
          <p:cNvSpPr txBox="1"/>
          <p:nvPr/>
        </p:nvSpPr>
        <p:spPr>
          <a:xfrm>
            <a:off x="357158" y="2643182"/>
            <a:ext cx="3071834" cy="3693319"/>
          </a:xfrm>
          <a:prstGeom prst="rect">
            <a:avLst/>
          </a:prstGeom>
          <a:noFill/>
        </p:spPr>
        <p:txBody>
          <a:bodyPr wrap="square" rtlCol="0">
            <a:spAutoFit/>
          </a:bodyPr>
          <a:lstStyle/>
          <a:p>
            <a:r>
              <a:rPr lang="en-US" dirty="0" smtClean="0"/>
              <a:t>Founded in 1671 - 1675 years by </a:t>
            </a:r>
            <a:r>
              <a:rPr lang="en-US" dirty="0" err="1" smtClean="0"/>
              <a:t>Tsivilsk</a:t>
            </a:r>
            <a:r>
              <a:rPr lang="en-US" dirty="0" smtClean="0"/>
              <a:t> citizens in gratitude for the liberation of the city from the rebel </a:t>
            </a:r>
            <a:r>
              <a:rPr lang="en-US" dirty="0" err="1" smtClean="0"/>
              <a:t>Stenka-Razin</a:t>
            </a:r>
            <a:r>
              <a:rPr lang="ru-RU" dirty="0" smtClean="0"/>
              <a:t>. </a:t>
            </a:r>
            <a:r>
              <a:rPr lang="en-US" dirty="0" smtClean="0"/>
              <a:t>First, the monastery was a male, but in 1870 turned into a female. There is deeply revered icon of the Virgin of </a:t>
            </a:r>
            <a:r>
              <a:rPr lang="en-US" dirty="0" err="1" smtClean="0"/>
              <a:t>Tikhvin</a:t>
            </a:r>
            <a:r>
              <a:rPr lang="en-US" dirty="0" smtClean="0"/>
              <a:t>.</a:t>
            </a:r>
            <a:br>
              <a:rPr lang="en-US" dirty="0" smtClean="0"/>
            </a:br>
            <a:r>
              <a:rPr lang="en-US" dirty="0" smtClean="0"/>
              <a:t>The monastery school and orphanage. </a:t>
            </a:r>
            <a:br>
              <a:rPr lang="en-US" dirty="0" smtClean="0"/>
            </a:br>
            <a:endParaRPr lang="ru-RU" dirty="0"/>
          </a:p>
        </p:txBody>
      </p:sp>
      <p:pic>
        <p:nvPicPr>
          <p:cNvPr id="5" name="Рисунок 4" descr="10mayb2.jpg"/>
          <p:cNvPicPr>
            <a:picLocks noChangeAspect="1"/>
          </p:cNvPicPr>
          <p:nvPr/>
        </p:nvPicPr>
        <p:blipFill>
          <a:blip r:embed="rId2" cstate="print"/>
          <a:stretch>
            <a:fillRect/>
          </a:stretch>
        </p:blipFill>
        <p:spPr>
          <a:xfrm>
            <a:off x="3571868" y="2786058"/>
            <a:ext cx="5143536" cy="35130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advClick="0" advTm="11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928794" y="1785926"/>
            <a:ext cx="5541902" cy="584775"/>
          </a:xfrm>
          <a:prstGeom prst="rect">
            <a:avLst/>
          </a:prstGeom>
          <a:noFill/>
        </p:spPr>
        <p:txBody>
          <a:bodyPr wrap="none" rtlCol="0">
            <a:spAutoFit/>
          </a:bodyPr>
          <a:lstStyle/>
          <a:p>
            <a:r>
              <a:rPr lang="en-US" sz="3200" dirty="0" smtClean="0">
                <a:solidFill>
                  <a:schemeClr val="accent1"/>
                </a:solidFill>
              </a:rPr>
              <a:t>Thank you for your attention!</a:t>
            </a:r>
            <a:endParaRPr lang="ru-RU" sz="3200" dirty="0">
              <a:solidFill>
                <a:schemeClr val="accent1"/>
              </a:solidFill>
            </a:endParaRPr>
          </a:p>
        </p:txBody>
      </p:sp>
      <p:pic>
        <p:nvPicPr>
          <p:cNvPr id="3" name="Рисунок 2" descr="rainbowsheep2.gif"/>
          <p:cNvPicPr>
            <a:picLocks noChangeAspect="1"/>
          </p:cNvPicPr>
          <p:nvPr/>
        </p:nvPicPr>
        <p:blipFill>
          <a:blip r:embed="rId2" cstate="print"/>
          <a:stretch>
            <a:fillRect/>
          </a:stretch>
        </p:blipFill>
        <p:spPr>
          <a:xfrm>
            <a:off x="7143768" y="2357430"/>
            <a:ext cx="428628" cy="428628"/>
          </a:xfrm>
          <a:prstGeom prst="rect">
            <a:avLst/>
          </a:prstGeom>
        </p:spPr>
      </p:pic>
    </p:spTree>
  </p:cSld>
  <p:clrMapOvr>
    <a:masterClrMapping/>
  </p:clrMapOvr>
  <p:transition spd="med" advClick="0" advTm="11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714356"/>
            <a:ext cx="7772400" cy="857256"/>
          </a:xfrm>
        </p:spPr>
        <p:txBody>
          <a:bodyPr>
            <a:normAutofit fontScale="90000"/>
          </a:bodyPr>
          <a:lstStyle/>
          <a:p>
            <a:r>
              <a:rPr lang="ru-RU" sz="4400" dirty="0" smtClean="0">
                <a:solidFill>
                  <a:schemeClr val="bg1"/>
                </a:solidFill>
              </a:rPr>
              <a:t/>
            </a:r>
            <a:br>
              <a:rPr lang="ru-RU" sz="4400" dirty="0" smtClean="0">
                <a:solidFill>
                  <a:schemeClr val="bg1"/>
                </a:solidFill>
              </a:rPr>
            </a:br>
            <a:r>
              <a:rPr lang="en-US" sz="4000" dirty="0" smtClean="0">
                <a:solidFill>
                  <a:schemeClr val="bg1"/>
                </a:solidFill>
              </a:rPr>
              <a:t> Boulevard of Ephraim merchant</a:t>
            </a:r>
            <a:endParaRPr lang="ru-RU" dirty="0"/>
          </a:p>
        </p:txBody>
      </p:sp>
      <p:pic>
        <p:nvPicPr>
          <p:cNvPr id="8" name="Рисунок 7" descr="Cheb13.JPG"/>
          <p:cNvPicPr>
            <a:picLocks noChangeAspect="1"/>
          </p:cNvPicPr>
          <p:nvPr/>
        </p:nvPicPr>
        <p:blipFill>
          <a:blip r:embed="rId2" cstate="print"/>
          <a:stretch>
            <a:fillRect/>
          </a:stretch>
        </p:blipFill>
        <p:spPr>
          <a:xfrm>
            <a:off x="357158" y="2571744"/>
            <a:ext cx="2732503" cy="36433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Рисунок 8" descr="0_6f10e_60723beb_XL.jpeg"/>
          <p:cNvPicPr>
            <a:picLocks noChangeAspect="1"/>
          </p:cNvPicPr>
          <p:nvPr/>
        </p:nvPicPr>
        <p:blipFill>
          <a:blip r:embed="rId3" cstate="print"/>
          <a:stretch>
            <a:fillRect/>
          </a:stretch>
        </p:blipFill>
        <p:spPr>
          <a:xfrm>
            <a:off x="6572264" y="2500307"/>
            <a:ext cx="2285983" cy="17144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p:cNvSpPr txBox="1"/>
          <p:nvPr/>
        </p:nvSpPr>
        <p:spPr>
          <a:xfrm>
            <a:off x="3357554" y="2714620"/>
            <a:ext cx="2643206" cy="338554"/>
          </a:xfrm>
          <a:prstGeom prst="rect">
            <a:avLst/>
          </a:prstGeom>
          <a:solidFill>
            <a:schemeClr val="bg1"/>
          </a:solidFill>
        </p:spPr>
        <p:txBody>
          <a:bodyPr wrap="square" rtlCol="0">
            <a:spAutoFit/>
          </a:bodyPr>
          <a:lstStyle/>
          <a:p>
            <a:pPr>
              <a:buFont typeface="Arial" pitchFamily="34" charset="0"/>
              <a:buChar char="•"/>
            </a:pPr>
            <a:endParaRPr lang="ru-RU" sz="1600" dirty="0"/>
          </a:p>
        </p:txBody>
      </p:sp>
      <p:sp>
        <p:nvSpPr>
          <p:cNvPr id="12" name="TextBox 11"/>
          <p:cNvSpPr txBox="1"/>
          <p:nvPr/>
        </p:nvSpPr>
        <p:spPr>
          <a:xfrm>
            <a:off x="3143240" y="2643183"/>
            <a:ext cx="3357586" cy="1846659"/>
          </a:xfrm>
          <a:prstGeom prst="rect">
            <a:avLst/>
          </a:prstGeom>
          <a:noFill/>
        </p:spPr>
        <p:txBody>
          <a:bodyPr wrap="square" rtlCol="0">
            <a:spAutoFit/>
          </a:bodyPr>
          <a:lstStyle/>
          <a:p>
            <a:r>
              <a:rPr lang="en-US" sz="1600" dirty="0" smtClean="0"/>
              <a:t>Boulevard is named in honor of the merchant Procopius </a:t>
            </a:r>
            <a:r>
              <a:rPr lang="en-US" sz="1600" dirty="0" err="1" smtClean="0"/>
              <a:t>Efremovich</a:t>
            </a:r>
            <a:r>
              <a:rPr lang="en-US" sz="1600" dirty="0" smtClean="0"/>
              <a:t> Ephraim, Chuvash, philanthropist, founder of the dynasty of Ephraim, which has made a lot of improvement to the Cheboksary.</a:t>
            </a:r>
            <a:endParaRPr lang="ru-RU" sz="1600" dirty="0" smtClean="0"/>
          </a:p>
          <a:p>
            <a:endParaRPr lang="ru-RU" dirty="0"/>
          </a:p>
        </p:txBody>
      </p:sp>
      <p:sp>
        <p:nvSpPr>
          <p:cNvPr id="13" name="TextBox 12"/>
          <p:cNvSpPr txBox="1"/>
          <p:nvPr/>
        </p:nvSpPr>
        <p:spPr>
          <a:xfrm>
            <a:off x="3143240" y="4286256"/>
            <a:ext cx="3286148" cy="1323439"/>
          </a:xfrm>
          <a:prstGeom prst="rect">
            <a:avLst/>
          </a:prstGeom>
          <a:noFill/>
        </p:spPr>
        <p:txBody>
          <a:bodyPr wrap="square" rtlCol="0">
            <a:spAutoFit/>
          </a:bodyPr>
          <a:lstStyle/>
          <a:p>
            <a:r>
              <a:rPr lang="en-US" sz="1600" dirty="0" smtClean="0"/>
              <a:t>The Home of Procopius Ephraim was founded in 1884 year in  </a:t>
            </a:r>
            <a:r>
              <a:rPr lang="en-US" sz="1600" dirty="0" err="1" smtClean="0"/>
              <a:t>Blagoveschenskaya</a:t>
            </a:r>
            <a:r>
              <a:rPr lang="en-US" sz="1600" dirty="0" smtClean="0"/>
              <a:t> street. Now this building is the Chuvash </a:t>
            </a:r>
            <a:r>
              <a:rPr lang="en-US" sz="1600" dirty="0"/>
              <a:t>N</a:t>
            </a:r>
            <a:r>
              <a:rPr lang="en-US" sz="1600" dirty="0" smtClean="0"/>
              <a:t>ational museum in Cheboksary.</a:t>
            </a:r>
            <a:endParaRPr lang="ru-RU" sz="1600" dirty="0"/>
          </a:p>
        </p:txBody>
      </p:sp>
      <p:pic>
        <p:nvPicPr>
          <p:cNvPr id="14" name="Рисунок 13" descr="800px-Дом_Купца_Ефремова_(нач_XX_в).jpg"/>
          <p:cNvPicPr>
            <a:picLocks noChangeAspect="1"/>
          </p:cNvPicPr>
          <p:nvPr/>
        </p:nvPicPr>
        <p:blipFill>
          <a:blip r:embed="rId4" cstate="print"/>
          <a:stretch>
            <a:fillRect/>
          </a:stretch>
        </p:blipFill>
        <p:spPr>
          <a:xfrm>
            <a:off x="6357950" y="4429132"/>
            <a:ext cx="2577372" cy="16430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advClick="0" advTm="11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714348" y="642918"/>
            <a:ext cx="7772400" cy="809620"/>
          </a:xfrm>
        </p:spPr>
        <p:txBody>
          <a:bodyPr/>
          <a:lstStyle/>
          <a:p>
            <a:r>
              <a:rPr lang="en-US" dirty="0" err="1" smtClean="0"/>
              <a:t>Zaliv</a:t>
            </a:r>
            <a:endParaRPr lang="ru-RU" dirty="0"/>
          </a:p>
        </p:txBody>
      </p:sp>
      <p:pic>
        <p:nvPicPr>
          <p:cNvPr id="4" name="Рисунок 3" descr="image57812.jpg"/>
          <p:cNvPicPr>
            <a:picLocks noChangeAspect="1"/>
          </p:cNvPicPr>
          <p:nvPr/>
        </p:nvPicPr>
        <p:blipFill>
          <a:blip r:embed="rId2" cstate="print"/>
          <a:stretch>
            <a:fillRect/>
          </a:stretch>
        </p:blipFill>
        <p:spPr>
          <a:xfrm>
            <a:off x="4143372" y="2714620"/>
            <a:ext cx="4714908" cy="35361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285720" y="3000372"/>
            <a:ext cx="3571900" cy="2677656"/>
          </a:xfrm>
          <a:prstGeom prst="rect">
            <a:avLst/>
          </a:prstGeom>
          <a:noFill/>
        </p:spPr>
        <p:txBody>
          <a:bodyPr wrap="square" rtlCol="0">
            <a:spAutoFit/>
          </a:bodyPr>
          <a:lstStyle/>
          <a:p>
            <a:r>
              <a:rPr lang="en-US" sz="2400" dirty="0" smtClean="0"/>
              <a:t>It is the most beautiful place in Cheboksary.</a:t>
            </a:r>
            <a:br>
              <a:rPr lang="en-US" sz="2400" dirty="0" smtClean="0"/>
            </a:br>
            <a:r>
              <a:rPr lang="en-US" sz="2400" dirty="0" err="1" smtClean="0"/>
              <a:t>Zaliv</a:t>
            </a:r>
            <a:r>
              <a:rPr lang="en-US" sz="2400" dirty="0" smtClean="0"/>
              <a:t> is the  place where people of Cheboksary can relax, eat, swim in catamarans and boats.</a:t>
            </a:r>
            <a:br>
              <a:rPr lang="en-US" sz="2400" dirty="0" smtClean="0"/>
            </a:br>
            <a:endParaRPr lang="en-US" sz="2400" dirty="0" smtClean="0"/>
          </a:p>
        </p:txBody>
      </p:sp>
    </p:spTree>
  </p:cSld>
  <p:clrMapOvr>
    <a:masterClrMapping/>
  </p:clrMapOvr>
  <p:transition spd="med" advClick="0" advTm="11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1304950252_zaliv-22-of-25.jpg"/>
          <p:cNvPicPr>
            <a:picLocks noChangeAspect="1"/>
          </p:cNvPicPr>
          <p:nvPr/>
        </p:nvPicPr>
        <p:blipFill>
          <a:blip r:embed="rId2" cstate="print"/>
          <a:stretch>
            <a:fillRect/>
          </a:stretch>
        </p:blipFill>
        <p:spPr>
          <a:xfrm>
            <a:off x="4431374" y="214290"/>
            <a:ext cx="4498344" cy="30003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1857356" y="2643182"/>
            <a:ext cx="2571768" cy="369332"/>
          </a:xfrm>
          <a:prstGeom prst="rect">
            <a:avLst/>
          </a:prstGeom>
          <a:noFill/>
        </p:spPr>
        <p:txBody>
          <a:bodyPr wrap="square" rtlCol="0">
            <a:spAutoFit/>
          </a:bodyPr>
          <a:lstStyle/>
          <a:p>
            <a:r>
              <a:rPr lang="en-US" dirty="0" smtClean="0"/>
              <a:t>Fountains of the </a:t>
            </a:r>
            <a:r>
              <a:rPr lang="en-US" dirty="0" err="1" smtClean="0"/>
              <a:t>Zaliv</a:t>
            </a:r>
            <a:endParaRPr lang="ru-RU" dirty="0"/>
          </a:p>
        </p:txBody>
      </p:sp>
      <p:pic>
        <p:nvPicPr>
          <p:cNvPr id="10" name="Рисунок 9" descr="1304950176_zaliv-15-of-25.jpg"/>
          <p:cNvPicPr>
            <a:picLocks noChangeAspect="1"/>
          </p:cNvPicPr>
          <p:nvPr/>
        </p:nvPicPr>
        <p:blipFill>
          <a:blip r:embed="rId3" cstate="print"/>
          <a:stretch>
            <a:fillRect/>
          </a:stretch>
        </p:blipFill>
        <p:spPr>
          <a:xfrm>
            <a:off x="214282" y="3286124"/>
            <a:ext cx="4572032" cy="30495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p:cNvSpPr txBox="1"/>
          <p:nvPr/>
        </p:nvSpPr>
        <p:spPr>
          <a:xfrm>
            <a:off x="4929190" y="5786454"/>
            <a:ext cx="3892412" cy="369332"/>
          </a:xfrm>
          <a:prstGeom prst="rect">
            <a:avLst/>
          </a:prstGeom>
          <a:noFill/>
        </p:spPr>
        <p:txBody>
          <a:bodyPr wrap="none" rtlCol="0">
            <a:spAutoFit/>
          </a:bodyPr>
          <a:lstStyle/>
          <a:p>
            <a:r>
              <a:rPr lang="en-US" dirty="0" smtClean="0"/>
              <a:t>Palace of the President of </a:t>
            </a:r>
            <a:r>
              <a:rPr lang="en-US" dirty="0" err="1" smtClean="0"/>
              <a:t>Chuvashia</a:t>
            </a:r>
            <a:endParaRPr lang="ru-RU" dirty="0"/>
          </a:p>
        </p:txBody>
      </p:sp>
    </p:spTree>
  </p:cSld>
  <p:clrMapOvr>
    <a:masterClrMapping/>
  </p:clrMapOvr>
  <p:transition spd="med" advClick="0" advTm="11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42910" y="714356"/>
            <a:ext cx="7772400" cy="881058"/>
          </a:xfrm>
        </p:spPr>
        <p:txBody>
          <a:bodyPr>
            <a:normAutofit fontScale="90000"/>
          </a:bodyPr>
          <a:lstStyle/>
          <a:p>
            <a:r>
              <a:rPr lang="ru-RU" sz="4400" dirty="0" smtClean="0">
                <a:solidFill>
                  <a:schemeClr val="bg1"/>
                </a:solidFill>
              </a:rPr>
              <a:t/>
            </a:r>
            <a:br>
              <a:rPr lang="ru-RU" sz="4400" dirty="0" smtClean="0">
                <a:solidFill>
                  <a:schemeClr val="bg1"/>
                </a:solidFill>
              </a:rPr>
            </a:br>
            <a:r>
              <a:rPr lang="en-US" sz="4400" dirty="0" smtClean="0">
                <a:solidFill>
                  <a:schemeClr val="bg1"/>
                </a:solidFill>
              </a:rPr>
              <a:t>The </a:t>
            </a:r>
            <a:r>
              <a:rPr lang="en-US" sz="4000" dirty="0" smtClean="0">
                <a:solidFill>
                  <a:schemeClr val="bg1"/>
                </a:solidFill>
              </a:rPr>
              <a:t> Chuvash National museum</a:t>
            </a:r>
            <a:endParaRPr lang="ru-RU" dirty="0"/>
          </a:p>
        </p:txBody>
      </p:sp>
      <p:sp>
        <p:nvSpPr>
          <p:cNvPr id="4" name="TextBox 3"/>
          <p:cNvSpPr txBox="1"/>
          <p:nvPr/>
        </p:nvSpPr>
        <p:spPr>
          <a:xfrm>
            <a:off x="571472" y="2643182"/>
            <a:ext cx="3571900" cy="2554545"/>
          </a:xfrm>
          <a:prstGeom prst="rect">
            <a:avLst/>
          </a:prstGeom>
          <a:noFill/>
        </p:spPr>
        <p:txBody>
          <a:bodyPr wrap="square" rtlCol="0">
            <a:spAutoFit/>
          </a:bodyPr>
          <a:lstStyle/>
          <a:p>
            <a:r>
              <a:rPr lang="en-US" sz="2000" dirty="0" smtClean="0"/>
              <a:t>The largest repository of monuments of nature, history, material and spiritual culture of the Chuvash and other ethnic groups, the center of all the museum's work on the territory of the Chuvash Republic.</a:t>
            </a:r>
            <a:endParaRPr lang="ru-RU" sz="2000" dirty="0"/>
          </a:p>
        </p:txBody>
      </p:sp>
      <p:pic>
        <p:nvPicPr>
          <p:cNvPr id="5" name="Рисунок 4" descr="1301658126_nazmyzey.jpg"/>
          <p:cNvPicPr>
            <a:picLocks noChangeAspect="1"/>
          </p:cNvPicPr>
          <p:nvPr/>
        </p:nvPicPr>
        <p:blipFill>
          <a:blip r:embed="rId2" cstate="print"/>
          <a:stretch>
            <a:fillRect/>
          </a:stretch>
        </p:blipFill>
        <p:spPr>
          <a:xfrm>
            <a:off x="4429124" y="2786058"/>
            <a:ext cx="4381531" cy="32861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571472" y="5429264"/>
            <a:ext cx="3286148" cy="707886"/>
          </a:xfrm>
          <a:prstGeom prst="rect">
            <a:avLst/>
          </a:prstGeom>
          <a:noFill/>
        </p:spPr>
        <p:txBody>
          <a:bodyPr wrap="square" rtlCol="0">
            <a:spAutoFit/>
          </a:bodyPr>
          <a:lstStyle/>
          <a:p>
            <a:r>
              <a:rPr lang="en-US" sz="2000" dirty="0" smtClean="0"/>
              <a:t>All major museums are affiliates of  this museum.</a:t>
            </a:r>
            <a:endParaRPr lang="ru-RU" sz="2000" dirty="0"/>
          </a:p>
        </p:txBody>
      </p:sp>
    </p:spTree>
  </p:cSld>
  <p:clrMapOvr>
    <a:masterClrMapping/>
  </p:clrMapOvr>
  <p:transition spd="med" advClick="0" advTm="11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en-US" dirty="0" smtClean="0"/>
              <a:t>The Museum of the history of tractors</a:t>
            </a:r>
            <a:endParaRPr lang="ru-RU" dirty="0"/>
          </a:p>
        </p:txBody>
      </p:sp>
      <p:sp>
        <p:nvSpPr>
          <p:cNvPr id="4" name="TextBox 3"/>
          <p:cNvSpPr txBox="1"/>
          <p:nvPr/>
        </p:nvSpPr>
        <p:spPr>
          <a:xfrm>
            <a:off x="5786446" y="2143116"/>
            <a:ext cx="3071834" cy="4678204"/>
          </a:xfrm>
          <a:prstGeom prst="rect">
            <a:avLst/>
          </a:prstGeom>
          <a:noFill/>
        </p:spPr>
        <p:txBody>
          <a:bodyPr wrap="square" rtlCol="0">
            <a:spAutoFit/>
          </a:bodyPr>
          <a:lstStyle/>
          <a:p>
            <a:r>
              <a:rPr lang="en-US" sz="2000" dirty="0" smtClean="0"/>
              <a:t>Recently (October 2011)</a:t>
            </a:r>
            <a:r>
              <a:rPr lang="ru-RU" sz="2000" dirty="0" smtClean="0"/>
              <a:t> </a:t>
            </a:r>
            <a:r>
              <a:rPr lang="en-US" sz="2000" dirty="0" smtClean="0"/>
              <a:t>in Cheboksary has</a:t>
            </a:r>
            <a:r>
              <a:rPr lang="ru-RU" sz="2000" dirty="0" smtClean="0"/>
              <a:t> </a:t>
            </a:r>
            <a:r>
              <a:rPr lang="en-US" sz="2000" dirty="0" smtClean="0"/>
              <a:t>been opened a unique</a:t>
            </a:r>
            <a:r>
              <a:rPr lang="ru-RU" sz="2000" dirty="0" smtClean="0"/>
              <a:t> </a:t>
            </a:r>
            <a:r>
              <a:rPr lang="en-US" sz="2000" dirty="0" smtClean="0"/>
              <a:t>museum of the history of tractors which is one in Russia.</a:t>
            </a:r>
            <a:r>
              <a:rPr lang="ru-RU" sz="2000" dirty="0" smtClean="0"/>
              <a:t> </a:t>
            </a:r>
            <a:r>
              <a:rPr lang="en-US" sz="2000" dirty="0" smtClean="0"/>
              <a:t>The opening was attended by President of </a:t>
            </a:r>
            <a:r>
              <a:rPr lang="en-US" sz="2000" dirty="0" err="1" smtClean="0"/>
              <a:t>Chuvashia</a:t>
            </a:r>
            <a:r>
              <a:rPr lang="en-US" sz="2000" dirty="0" smtClean="0"/>
              <a:t> M. </a:t>
            </a:r>
            <a:r>
              <a:rPr lang="en-US" sz="2000" dirty="0" err="1" smtClean="0"/>
              <a:t>Ignatiev</a:t>
            </a:r>
            <a:r>
              <a:rPr lang="en-US" sz="2000" dirty="0" smtClean="0"/>
              <a:t>. The initiator of the museum is the Concern Tractor Plant.</a:t>
            </a:r>
            <a:r>
              <a:rPr lang="ru-RU" sz="2000" dirty="0" smtClean="0"/>
              <a:t> </a:t>
            </a:r>
            <a:r>
              <a:rPr lang="en-US" sz="2000" dirty="0" smtClean="0"/>
              <a:t>The exhibits for the museum are  collected from all over Russia.</a:t>
            </a:r>
            <a:endParaRPr lang="ru-RU" sz="2000" dirty="0" smtClean="0"/>
          </a:p>
          <a:p>
            <a:endParaRPr lang="ru-RU" dirty="0"/>
          </a:p>
        </p:txBody>
      </p:sp>
      <p:pic>
        <p:nvPicPr>
          <p:cNvPr id="5" name="Рисунок 4" descr="489248255.jpg"/>
          <p:cNvPicPr>
            <a:picLocks noChangeAspect="1"/>
          </p:cNvPicPr>
          <p:nvPr/>
        </p:nvPicPr>
        <p:blipFill>
          <a:blip r:embed="rId2" cstate="print"/>
          <a:stretch>
            <a:fillRect/>
          </a:stretch>
        </p:blipFill>
        <p:spPr>
          <a:xfrm>
            <a:off x="285720" y="2786058"/>
            <a:ext cx="5214974" cy="34840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advClick="0" advTm="11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785786" y="642918"/>
            <a:ext cx="7772400" cy="952496"/>
          </a:xfrm>
        </p:spPr>
        <p:txBody>
          <a:bodyPr/>
          <a:lstStyle/>
          <a:p>
            <a:r>
              <a:rPr lang="en-US" dirty="0" smtClean="0"/>
              <a:t>The Cheboksary Beer Museum</a:t>
            </a:r>
            <a:endParaRPr lang="ru-RU" dirty="0"/>
          </a:p>
        </p:txBody>
      </p:sp>
      <p:pic>
        <p:nvPicPr>
          <p:cNvPr id="4" name="Рисунок 3" descr="foto_cheb_ru_0132.jpg"/>
          <p:cNvPicPr>
            <a:picLocks noChangeAspect="1"/>
          </p:cNvPicPr>
          <p:nvPr/>
        </p:nvPicPr>
        <p:blipFill>
          <a:blip r:embed="rId2" cstate="print"/>
          <a:stretch>
            <a:fillRect/>
          </a:stretch>
        </p:blipFill>
        <p:spPr>
          <a:xfrm>
            <a:off x="4214810" y="2714620"/>
            <a:ext cx="4667283" cy="35004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214282" y="2214555"/>
            <a:ext cx="4071966" cy="4401205"/>
          </a:xfrm>
          <a:prstGeom prst="rect">
            <a:avLst/>
          </a:prstGeom>
          <a:noFill/>
        </p:spPr>
        <p:txBody>
          <a:bodyPr wrap="square" rtlCol="0">
            <a:spAutoFit/>
          </a:bodyPr>
          <a:lstStyle/>
          <a:p>
            <a:r>
              <a:rPr lang="en-US" sz="2000" dirty="0" smtClean="0"/>
              <a:t>It  was created in 1997 by the President of the Chuvash Republic N.V.  </a:t>
            </a:r>
            <a:r>
              <a:rPr lang="en-US" sz="2000" dirty="0" err="1" smtClean="0"/>
              <a:t>Fyodorov</a:t>
            </a:r>
            <a:r>
              <a:rPr lang="en-US" sz="2000" dirty="0" smtClean="0"/>
              <a:t>.</a:t>
            </a:r>
          </a:p>
          <a:p>
            <a:r>
              <a:rPr lang="en-US" sz="2000" dirty="0" smtClean="0"/>
              <a:t>Today, the exposition of the Museum of Beer acquaints visitors with the complete biography of beer, starting with the first mentions of this drink on the clay tablets of Ancient </a:t>
            </a:r>
            <a:r>
              <a:rPr lang="en-US" sz="2000" dirty="0" err="1" smtClean="0"/>
              <a:t>Sumeria</a:t>
            </a:r>
            <a:r>
              <a:rPr lang="en-US" sz="2000" dirty="0" smtClean="0"/>
              <a:t> and ending our days. During multi-millennial history of beer there were a lot of changes - in preparation technology and in its place in society.</a:t>
            </a:r>
            <a:endParaRPr lang="ru-RU" sz="2000" dirty="0"/>
          </a:p>
        </p:txBody>
      </p:sp>
    </p:spTree>
  </p:cSld>
  <p:clrMapOvr>
    <a:masterClrMapping/>
  </p:clrMapOvr>
  <p:transition spd="med" advClick="0" advTm="11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000100" y="642918"/>
            <a:ext cx="6992959" cy="1252526"/>
          </a:xfrm>
        </p:spPr>
        <p:txBody>
          <a:bodyPr>
            <a:normAutofit fontScale="90000"/>
          </a:bodyPr>
          <a:lstStyle/>
          <a:p>
            <a:r>
              <a:rPr lang="en-US" dirty="0" smtClean="0"/>
              <a:t>The National Library of the  Chuvash </a:t>
            </a:r>
            <a:r>
              <a:rPr lang="en-US" dirty="0" err="1" smtClean="0"/>
              <a:t>Rebublic</a:t>
            </a:r>
            <a:endParaRPr lang="ru-RU" dirty="0"/>
          </a:p>
        </p:txBody>
      </p:sp>
      <p:pic>
        <p:nvPicPr>
          <p:cNvPr id="4" name="Рисунок 3" descr="foto_cheb_ru_4272.jpg"/>
          <p:cNvPicPr>
            <a:picLocks noChangeAspect="1"/>
          </p:cNvPicPr>
          <p:nvPr/>
        </p:nvPicPr>
        <p:blipFill>
          <a:blip r:embed="rId2" cstate="print"/>
          <a:stretch>
            <a:fillRect/>
          </a:stretch>
        </p:blipFill>
        <p:spPr>
          <a:xfrm>
            <a:off x="428596" y="2786058"/>
            <a:ext cx="4572000" cy="3200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5214942" y="3357562"/>
            <a:ext cx="3643338" cy="1938992"/>
          </a:xfrm>
          <a:prstGeom prst="rect">
            <a:avLst/>
          </a:prstGeom>
          <a:noFill/>
        </p:spPr>
        <p:txBody>
          <a:bodyPr wrap="square" rtlCol="0">
            <a:spAutoFit/>
          </a:bodyPr>
          <a:lstStyle/>
          <a:p>
            <a:r>
              <a:rPr lang="en-US" sz="2000" dirty="0" smtClean="0"/>
              <a:t>This library is  the newest publicly available information center which serves legislative and executive branches of the Chuvash Republic, and it`s regional methodical center.</a:t>
            </a:r>
            <a:endParaRPr lang="ru-RU" sz="2000" dirty="0"/>
          </a:p>
        </p:txBody>
      </p:sp>
    </p:spTree>
  </p:cSld>
  <p:clrMapOvr>
    <a:masterClrMapping/>
  </p:clrMapOvr>
  <p:transition spd="med" advClick="0" advTm="11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714348" y="357166"/>
            <a:ext cx="7772400" cy="842978"/>
          </a:xfrm>
        </p:spPr>
        <p:txBody>
          <a:bodyPr/>
          <a:lstStyle/>
          <a:p>
            <a:r>
              <a:rPr lang="en-US" dirty="0" smtClean="0"/>
              <a:t>Theatres</a:t>
            </a:r>
            <a:endParaRPr lang="ru-RU" dirty="0"/>
          </a:p>
        </p:txBody>
      </p:sp>
      <p:sp>
        <p:nvSpPr>
          <p:cNvPr id="4" name="TextBox 3"/>
          <p:cNvSpPr txBox="1"/>
          <p:nvPr/>
        </p:nvSpPr>
        <p:spPr>
          <a:xfrm>
            <a:off x="1000100" y="1357298"/>
            <a:ext cx="7715304" cy="461665"/>
          </a:xfrm>
          <a:prstGeom prst="rect">
            <a:avLst/>
          </a:prstGeom>
          <a:noFill/>
        </p:spPr>
        <p:txBody>
          <a:bodyPr wrap="square" rtlCol="0">
            <a:spAutoFit/>
          </a:bodyPr>
          <a:lstStyle/>
          <a:p>
            <a:r>
              <a:rPr lang="en-US" sz="2400" b="1" dirty="0" smtClean="0">
                <a:solidFill>
                  <a:schemeClr val="bg1"/>
                </a:solidFill>
              </a:rPr>
              <a:t>The Chuvash State Opera and Ballet theatre</a:t>
            </a:r>
            <a:endParaRPr lang="ru-RU" sz="2400" b="1" dirty="0">
              <a:solidFill>
                <a:schemeClr val="bg1"/>
              </a:solidFill>
            </a:endParaRPr>
          </a:p>
        </p:txBody>
      </p:sp>
      <p:pic>
        <p:nvPicPr>
          <p:cNvPr id="5" name="Рисунок 4" descr="1241943726_7f0908afac17.jpg"/>
          <p:cNvPicPr>
            <a:picLocks noChangeAspect="1"/>
          </p:cNvPicPr>
          <p:nvPr/>
        </p:nvPicPr>
        <p:blipFill>
          <a:blip r:embed="rId2" cstate="print"/>
          <a:stretch>
            <a:fillRect/>
          </a:stretch>
        </p:blipFill>
        <p:spPr>
          <a:xfrm>
            <a:off x="4286248" y="2857496"/>
            <a:ext cx="4476781" cy="33575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357158" y="2357431"/>
            <a:ext cx="3929090" cy="4247317"/>
          </a:xfrm>
          <a:prstGeom prst="rect">
            <a:avLst/>
          </a:prstGeom>
          <a:noFill/>
        </p:spPr>
        <p:txBody>
          <a:bodyPr wrap="square" rtlCol="0">
            <a:spAutoFit/>
          </a:bodyPr>
          <a:lstStyle/>
          <a:p>
            <a:r>
              <a:rPr lang="en-US" dirty="0" smtClean="0"/>
              <a:t>The most popular theatre in </a:t>
            </a:r>
            <a:r>
              <a:rPr lang="en-US" dirty="0" err="1" smtClean="0"/>
              <a:t>Chedoksary</a:t>
            </a:r>
            <a:r>
              <a:rPr lang="en-US" dirty="0" smtClean="0"/>
              <a:t>  is the Chuvash State  Opera and Ballet theatre.</a:t>
            </a:r>
            <a:br>
              <a:rPr lang="en-US" dirty="0" smtClean="0"/>
            </a:br>
            <a:r>
              <a:rPr lang="en-US" dirty="0" smtClean="0"/>
              <a:t>The theatre was founded  as  the  Chuvash State Musical theatre.</a:t>
            </a:r>
            <a:br>
              <a:rPr lang="en-US" dirty="0" smtClean="0"/>
            </a:br>
            <a:r>
              <a:rPr lang="en-US" dirty="0" smtClean="0"/>
              <a:t>There are the best dancers, actors and designers; good speeches and ballets.</a:t>
            </a:r>
            <a:br>
              <a:rPr lang="en-US" dirty="0" smtClean="0"/>
            </a:br>
            <a:r>
              <a:rPr lang="en-US" dirty="0" smtClean="0"/>
              <a:t>Here there are always many people, who want to see theatre performances.</a:t>
            </a:r>
          </a:p>
          <a:p>
            <a:r>
              <a:rPr lang="en-US" dirty="0" smtClean="0"/>
              <a:t>But there are two not  less popular theatres:  The  Russian Drama theatre and the Chuvash Drama theatre.</a:t>
            </a:r>
            <a:endParaRPr lang="ru-RU" dirty="0"/>
          </a:p>
        </p:txBody>
      </p:sp>
      <p:sp>
        <p:nvSpPr>
          <p:cNvPr id="7" name="Прямоугольник 6"/>
          <p:cNvSpPr/>
          <p:nvPr/>
        </p:nvSpPr>
        <p:spPr>
          <a:xfrm>
            <a:off x="4114182" y="3244334"/>
            <a:ext cx="915635" cy="369332"/>
          </a:xfrm>
          <a:prstGeom prst="rect">
            <a:avLst/>
          </a:prstGeom>
        </p:spPr>
        <p:txBody>
          <a:bodyPr wrap="none">
            <a:spAutoFit/>
          </a:bodyPr>
          <a:lstStyle/>
          <a:p>
            <a:r>
              <a:rPr lang="en-US" dirty="0" smtClean="0">
                <a:solidFill>
                  <a:schemeClr val="bg1"/>
                </a:solidFill>
              </a:rPr>
              <a:t>theatre</a:t>
            </a:r>
            <a:endParaRPr lang="ru-RU" dirty="0"/>
          </a:p>
        </p:txBody>
      </p:sp>
    </p:spTree>
  </p:cSld>
  <p:clrMapOvr>
    <a:masterClrMapping/>
  </p:clrMapOvr>
  <p:transition spd="med" advClick="0" advTm="11000"/>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фициальная">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537</TotalTime>
  <Words>480</Words>
  <Application>Microsoft Office PowerPoint</Application>
  <PresentationFormat>Экран (4:3)</PresentationFormat>
  <Paragraphs>32</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Официальная</vt:lpstr>
      <vt:lpstr>My Republic: Chuvashia</vt:lpstr>
      <vt:lpstr>  Boulevard of Ephraim merchant</vt:lpstr>
      <vt:lpstr>Zaliv</vt:lpstr>
      <vt:lpstr>Слайд 4</vt:lpstr>
      <vt:lpstr> The  Chuvash National museum</vt:lpstr>
      <vt:lpstr>The Museum of the history of tractors</vt:lpstr>
      <vt:lpstr>The Cheboksary Beer Museum</vt:lpstr>
      <vt:lpstr>The National Library of the  Chuvash Rebublic</vt:lpstr>
      <vt:lpstr>Theatres</vt:lpstr>
      <vt:lpstr>Слайд 10</vt:lpstr>
      <vt:lpstr>Churches</vt:lpstr>
      <vt:lpstr>Tsivilsk Tikhvin Monastery</vt:lpstr>
      <vt:lpstr>Слайд 13</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 profile: Cheboksary</dc:title>
  <dc:creator>Admin</dc:creator>
  <cp:lastModifiedBy>Юля</cp:lastModifiedBy>
  <cp:revision>61</cp:revision>
  <dcterms:created xsi:type="dcterms:W3CDTF">2011-12-09T16:42:42Z</dcterms:created>
  <dcterms:modified xsi:type="dcterms:W3CDTF">2012-03-11T11:42:43Z</dcterms:modified>
</cp:coreProperties>
</file>